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84"/>
  </p:notesMasterIdLst>
  <p:sldIdLst>
    <p:sldId id="468" r:id="rId9"/>
    <p:sldId id="326" r:id="rId10"/>
    <p:sldId id="425" r:id="rId11"/>
    <p:sldId id="521" r:id="rId12"/>
    <p:sldId id="337" r:id="rId13"/>
    <p:sldId id="577" r:id="rId14"/>
    <p:sldId id="576" r:id="rId15"/>
    <p:sldId id="511" r:id="rId16"/>
    <p:sldId id="446" r:id="rId17"/>
    <p:sldId id="522" r:id="rId18"/>
    <p:sldId id="398" r:id="rId19"/>
    <p:sldId id="368" r:id="rId20"/>
    <p:sldId id="376" r:id="rId21"/>
    <p:sldId id="421" r:id="rId22"/>
    <p:sldId id="399" r:id="rId23"/>
    <p:sldId id="579" r:id="rId24"/>
    <p:sldId id="578" r:id="rId25"/>
    <p:sldId id="369" r:id="rId26"/>
    <p:sldId id="422" r:id="rId27"/>
    <p:sldId id="400" r:id="rId28"/>
    <p:sldId id="447" r:id="rId29"/>
    <p:sldId id="357" r:id="rId30"/>
    <p:sldId id="409" r:id="rId31"/>
    <p:sldId id="448" r:id="rId32"/>
    <p:sldId id="410" r:id="rId33"/>
    <p:sldId id="527" r:id="rId34"/>
    <p:sldId id="412" r:id="rId35"/>
    <p:sldId id="459" r:id="rId36"/>
    <p:sldId id="450" r:id="rId37"/>
    <p:sldId id="460" r:id="rId38"/>
    <p:sldId id="461" r:id="rId39"/>
    <p:sldId id="462" r:id="rId40"/>
    <p:sldId id="465" r:id="rId41"/>
    <p:sldId id="523" r:id="rId42"/>
    <p:sldId id="396" r:id="rId43"/>
    <p:sldId id="362" r:id="rId44"/>
    <p:sldId id="363" r:id="rId45"/>
    <p:sldId id="423" r:id="rId46"/>
    <p:sldId id="401" r:id="rId47"/>
    <p:sldId id="486" r:id="rId48"/>
    <p:sldId id="487" r:id="rId49"/>
    <p:sldId id="492" r:id="rId50"/>
    <p:sldId id="493" r:id="rId51"/>
    <p:sldId id="488" r:id="rId52"/>
    <p:sldId id="489" r:id="rId53"/>
    <p:sldId id="503" r:id="rId54"/>
    <p:sldId id="504" r:id="rId55"/>
    <p:sldId id="482" r:id="rId56"/>
    <p:sldId id="476" r:id="rId57"/>
    <p:sldId id="499" r:id="rId58"/>
    <p:sldId id="533" r:id="rId59"/>
    <p:sldId id="532" r:id="rId60"/>
    <p:sldId id="505" r:id="rId61"/>
    <p:sldId id="507" r:id="rId62"/>
    <p:sldId id="506" r:id="rId63"/>
    <p:sldId id="500" r:id="rId64"/>
    <p:sldId id="501" r:id="rId65"/>
    <p:sldId id="502" r:id="rId66"/>
    <p:sldId id="518" r:id="rId67"/>
    <p:sldId id="512" r:id="rId68"/>
    <p:sldId id="508" r:id="rId69"/>
    <p:sldId id="514" r:id="rId70"/>
    <p:sldId id="515" r:id="rId71"/>
    <p:sldId id="517" r:id="rId72"/>
    <p:sldId id="528" r:id="rId73"/>
    <p:sldId id="526" r:id="rId74"/>
    <p:sldId id="530" r:id="rId75"/>
    <p:sldId id="513" r:id="rId76"/>
    <p:sldId id="402" r:id="rId77"/>
    <p:sldId id="358" r:id="rId78"/>
    <p:sldId id="580" r:id="rId79"/>
    <p:sldId id="583" r:id="rId80"/>
    <p:sldId id="581" r:id="rId81"/>
    <p:sldId id="582" r:id="rId82"/>
    <p:sldId id="336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2" autoAdjust="0"/>
    <p:restoredTop sz="94660"/>
  </p:normalViewPr>
  <p:slideViewPr>
    <p:cSldViewPr snapToGrid="0" snapToObjects="1">
      <p:cViewPr>
        <p:scale>
          <a:sx n="80" d="100"/>
          <a:sy n="80" d="100"/>
        </p:scale>
        <p:origin x="-872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85" Type="http://schemas.openxmlformats.org/officeDocument/2006/relationships/printerSettings" Target="printerSettings/printerSettings1.bin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11/12/13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11/12/13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November 12,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jpg"/><Relationship Id="rId13" Type="http://schemas.openxmlformats.org/officeDocument/2006/relationships/image" Target="../media/image32.png"/><Relationship Id="rId14" Type="http://schemas.openxmlformats.org/officeDocument/2006/relationships/image" Target="../media/image33.jpeg"/><Relationship Id="rId15" Type="http://schemas.openxmlformats.org/officeDocument/2006/relationships/image" Target="../media/image34.jpg"/><Relationship Id="rId16" Type="http://schemas.openxmlformats.org/officeDocument/2006/relationships/image" Target="../media/image35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gif"/><Relationship Id="rId8" Type="http://schemas.openxmlformats.org/officeDocument/2006/relationships/image" Target="../media/image27.gif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9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0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2.jpg"/><Relationship Id="rId3" Type="http://schemas.openxmlformats.org/officeDocument/2006/relationships/image" Target="../media/image73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70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rXiv1310.6653H" TargetMode="External"/><Relationship Id="rId4" Type="http://schemas.openxmlformats.org/officeDocument/2006/relationships/hyperlink" Target="http://adsabs.harvard.edu/abs/2013ApJ...768..159H" TargetMode="External"/><Relationship Id="rId5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69.emf"/><Relationship Id="rId5" Type="http://schemas.openxmlformats.org/officeDocument/2006/relationships/image" Target="../media/image57.emf"/><Relationship Id="rId6" Type="http://schemas.openxmlformats.org/officeDocument/2006/relationships/image" Target="../media/image68.emf"/><Relationship Id="rId7" Type="http://schemas.openxmlformats.org/officeDocument/2006/relationships/image" Target="../media/image53.emf"/><Relationship Id="rId8" Type="http://schemas.openxmlformats.org/officeDocument/2006/relationships/hyperlink" Target="http://adsabs.harvard.edu/abs/2013arXiv1310.6653H" TargetMode="External"/><Relationship Id="rId9" Type="http://schemas.openxmlformats.org/officeDocument/2006/relationships/hyperlink" Target="http://adsabs.harvard.edu/abs/2013ApJ...768..159H" TargetMode="External"/><Relationship Id="rId10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</a:b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to envelopes to disks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4000" dirty="0" smtClean="0">
                <a:latin typeface="Gill Sans MT"/>
                <a:cs typeface="Gill Sans MT"/>
              </a:rPr>
              <a:t>a multi-scale  view of magnetized star formation</a:t>
            </a:r>
            <a:endParaRPr lang="en-US" sz="4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 smtClean="0"/>
              <a:t>11</a:t>
            </a:r>
            <a:r>
              <a:rPr lang="en-US" sz="2800" dirty="0" smtClean="0">
                <a:latin typeface="Gill Sans MT"/>
                <a:cs typeface="Gill Sans MT"/>
              </a:rPr>
              <a:t> November 2013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/>
              <a:t>Caltech Tea Talk</a:t>
            </a:r>
          </a:p>
          <a:p>
            <a:r>
              <a:rPr lang="en-US" dirty="0" smtClean="0"/>
              <a:t>Pasadena, Calif.</a:t>
            </a:r>
            <a:endParaRPr lang="en-US" dirty="0" smtClean="0">
              <a:latin typeface="Gill Sans MT"/>
              <a:cs typeface="Gill Sans MT"/>
            </a:endParaRPr>
          </a:p>
          <a:p>
            <a:endParaRPr lang="en-US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73024" y="1465995"/>
            <a:ext cx="4753158" cy="5755816"/>
            <a:chOff x="4390843" y="1465995"/>
            <a:chExt cx="4753158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390843" y="1465995"/>
              <a:ext cx="4753158" cy="5755816"/>
              <a:chOff x="4390843" y="1465995"/>
              <a:chExt cx="4753158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0" b="12270"/>
              <a:stretch/>
            </p:blipFill>
            <p:spPr>
              <a:xfrm>
                <a:off x="4960471" y="2137289"/>
                <a:ext cx="4183528" cy="411393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disk/jet</a:t>
                </a:r>
                <a:r>
                  <a:rPr lang="en-US" sz="2200" b="1" dirty="0" smtClean="0">
                    <a:latin typeface="Gill Sans MT"/>
                  </a:rPr>
                  <a:t> </a:t>
                </a:r>
                <a:r>
                  <a:rPr lang="en-US" sz="2200" b="1" dirty="0">
                    <a:latin typeface="Gill Sans MT"/>
                  </a:rPr>
                  <a:t>– </a:t>
                </a:r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B-field</a:t>
                </a:r>
                <a:r>
                  <a:rPr lang="en-US" sz="2200" b="1" dirty="0" smtClean="0">
                    <a:latin typeface="Gill Sans MT"/>
                  </a:rPr>
                  <a:t> (</a:t>
                </a:r>
                <a:r>
                  <a:rPr lang="en-US" sz="2200" b="1" dirty="0" err="1" smtClean="0">
                    <a:latin typeface="Gill Sans MT"/>
                  </a:rPr>
                  <a:t>deg</a:t>
                </a:r>
                <a:r>
                  <a:rPr lang="en-US" sz="2200" b="1" dirty="0" smtClean="0">
                    <a:latin typeface="Gill Sans MT"/>
                  </a:rPr>
                  <a:t>)</a:t>
                </a:r>
                <a:endParaRPr lang="en-US" sz="2200" b="1" dirty="0">
                  <a:latin typeface="Gill Sans M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697601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ill Sans MT"/>
                  </a:rPr>
                  <a:t>Cumulative Distribution Function (CDF)</a:t>
                </a:r>
                <a:endParaRPr lang="en-US" b="1" dirty="0">
                  <a:latin typeface="Gill Sans M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 MT"/>
                </a:rPr>
                <a:t>Ménard</a:t>
              </a:r>
              <a:r>
                <a:rPr lang="en-US" dirty="0" smtClean="0">
                  <a:latin typeface="Gill Sans MT"/>
                </a:rPr>
                <a:t> &amp; </a:t>
              </a:r>
              <a:r>
                <a:rPr lang="en-US" dirty="0" err="1" smtClean="0">
                  <a:latin typeface="Gill Sans MT"/>
                </a:rPr>
                <a:t>Duchêne</a:t>
              </a:r>
              <a:r>
                <a:rPr lang="en-US" dirty="0" smtClean="0">
                  <a:latin typeface="Gill Sans MT"/>
                </a:rPr>
                <a:t> 2004</a:t>
              </a:r>
              <a:endParaRPr lang="en-US" dirty="0">
                <a:latin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6335" y="2295769"/>
            <a:ext cx="4159191" cy="4502486"/>
            <a:chOff x="296335" y="2295769"/>
            <a:chExt cx="41591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9" t="1" b="9748"/>
            <a:stretch/>
          </p:blipFill>
          <p:spPr>
            <a:xfrm>
              <a:off x="330679" y="2295769"/>
              <a:ext cx="4124847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ill Sans MT"/>
                    <a:ea typeface="ＭＳ Ｐゴシック"/>
                    <a:cs typeface="Gill Sans MT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 rot="16200000">
            <a:off x="4461560" y="596458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465552" y="2284236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8429" y="6202913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0546" y="618195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b="11689"/>
          <a:stretch/>
        </p:blipFill>
        <p:spPr>
          <a:xfrm>
            <a:off x="1570182" y="1132459"/>
            <a:ext cx="6703622" cy="5131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677690" y="3327298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Targon</a:t>
            </a:r>
            <a:r>
              <a:rPr lang="en-US" dirty="0" smtClean="0">
                <a:latin typeface="Gill Sans MT"/>
              </a:rPr>
              <a:t>+ 2011</a:t>
            </a:r>
            <a:endParaRPr lang="en-US" dirty="0">
              <a:latin typeface="Gill Sans M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1212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~1 pc</a:t>
              </a:r>
              <a:endParaRPr lang="en-US" sz="2200" b="1" dirty="0">
                <a:latin typeface="Gill Sans MT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jet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17708" y="578372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16575" y="120009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7413" y="624456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9186" y="626415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64828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absorption)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9211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8195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8836292" y="3261360"/>
            <a:ext cx="640080" cy="64282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15766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1410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07308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52952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564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2208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8356591" y="4141316"/>
            <a:ext cx="535943" cy="86360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68913" y="5179506"/>
            <a:ext cx="3492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BACKGROUND STAR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(</a:t>
            </a:r>
            <a:r>
              <a:rPr lang="en-US" sz="2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unpolarized</a:t>
            </a:r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71" name="Picture 70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25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</a:t>
            </a:r>
            <a:r>
              <a:rPr lang="en-US" b="1" dirty="0" smtClean="0">
                <a:solidFill>
                  <a:schemeClr val="bg1"/>
                </a:solidFill>
              </a:rPr>
              <a:t>EMISSION</a:t>
            </a:r>
            <a:r>
              <a:rPr lang="en-US" dirty="0" smtClean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6717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1281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8716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04360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4873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437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43" name="Picture 42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8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1899" y="5824439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/>
              </a:rPr>
              <a:t>Curran &amp; </a:t>
            </a:r>
            <a:r>
              <a:rPr lang="en-US" dirty="0" err="1" smtClean="0">
                <a:latin typeface="Gill Sans MT"/>
              </a:rPr>
              <a:t>Chrysostomou</a:t>
            </a:r>
            <a:r>
              <a:rPr lang="en-US" dirty="0" smtClean="0">
                <a:latin typeface="Gill Sans MT"/>
              </a:rPr>
              <a:t> 2007</a:t>
            </a:r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300791"/>
            <a:chOff x="2119780" y="1667974"/>
            <a:chExt cx="2486155" cy="26765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50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~0.25 pc</a:t>
              </a:r>
              <a:endParaRPr lang="en-US" sz="2200" b="1" dirty="0">
                <a:latin typeface="Gill Sans MT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Gill Sans MT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Gill Sans MT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51460" y="4530787"/>
            <a:ext cx="416580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>
              <a:latin typeface="Gill Sans MT"/>
              <a:cs typeface="Gill Sans MT"/>
            </a:endParaRPr>
          </a:p>
          <a:p>
            <a:pPr lvl="2"/>
            <a:r>
              <a:rPr lang="en-US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pPr lvl="2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Disk formation implications</a:t>
            </a: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045715" y="6458462"/>
            <a:ext cx="209616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600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sz="16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sz="1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300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4716" y="1047051"/>
            <a:ext cx="5097070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6128206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263475"/>
            <a:ext cx="372187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10000" b="1" dirty="0" smtClean="0">
                <a:latin typeface="Gill Sans MT"/>
              </a:rPr>
              <a:t> 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7000" b="1" dirty="0" smtClean="0">
                <a:latin typeface="Gill Sans MT"/>
              </a:rPr>
              <a:t>0.1 pc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&lt; </a:t>
            </a:r>
            <a:r>
              <a:rPr lang="en-US" sz="3000" b="1" dirty="0" smtClean="0">
                <a:latin typeface="Gill Sans MT"/>
              </a:rPr>
              <a:t>100 AU</a:t>
            </a:r>
            <a:endParaRPr lang="en-US" sz="30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8035" y="1251930"/>
            <a:ext cx="4399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latin typeface="Gill Sans MT"/>
              </a:rPr>
              <a:t>cloud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7000" b="1" dirty="0" smtClean="0">
                <a:latin typeface="Gill Sans MT"/>
              </a:rPr>
              <a:t>core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4500" b="1" dirty="0" smtClean="0">
                <a:latin typeface="Gill Sans MT"/>
              </a:rPr>
              <a:t>envelope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3000" b="1" dirty="0" smtClean="0">
                <a:latin typeface="Gill Sans MT"/>
              </a:rPr>
              <a:t>disk</a:t>
            </a:r>
            <a:endParaRPr lang="en-US" sz="30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910" y="1742790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43583" y="1346504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74131" y="6457890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692339" y="1896077"/>
            <a:ext cx="442784" cy="3775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82925" y="5903789"/>
            <a:ext cx="885567" cy="3775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82" y="1778646"/>
            <a:ext cx="4624510" cy="46245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9575" y="6491704"/>
            <a:ext cx="727926" cy="400110"/>
            <a:chOff x="108641" y="6537884"/>
            <a:chExt cx="1038741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8641" y="6537884"/>
              <a:ext cx="1038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11549" y="5936625"/>
            <a:ext cx="32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Tobin+ 2012, Nature, 493, 83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97501" y="5942802"/>
            <a:ext cx="367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Murillo+ 2013 (arxiv:1310.8481)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896531" y="6217556"/>
            <a:ext cx="813039" cy="675702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342149" y="4626255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>
                <a:sym typeface="Wingdings"/>
              </a:rPr>
              <a:t>Disk formation </a:t>
            </a:r>
            <a:r>
              <a:rPr lang="en-US" dirty="0" smtClean="0">
                <a:sym typeface="Wingdings"/>
              </a:rPr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100 pc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0.1 pc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2100" y="5104587"/>
            <a:ext cx="1809172" cy="1683266"/>
            <a:chOff x="5372100" y="5104587"/>
            <a:chExt cx="1809172" cy="1683266"/>
          </a:xfrm>
        </p:grpSpPr>
        <p:sp>
          <p:nvSpPr>
            <p:cNvPr id="7" name="TextBox 6"/>
            <p:cNvSpPr txBox="1"/>
            <p:nvPr/>
          </p:nvSpPr>
          <p:spPr>
            <a:xfrm>
              <a:off x="5486399" y="5864523"/>
              <a:ext cx="1694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Optical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100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372100" y="5104587"/>
              <a:ext cx="673100" cy="759936"/>
            </a:xfrm>
            <a:prstGeom prst="straightConnector1">
              <a:avLst/>
            </a:prstGeom>
            <a:ln w="28575" cmpd="sng">
              <a:gradFill flip="none" rotWithShape="1">
                <a:gsLst>
                  <a:gs pos="0">
                    <a:schemeClr val="tx1"/>
                  </a:gs>
                  <a:gs pos="48000">
                    <a:srgbClr val="FFFFFF"/>
                  </a:gs>
                </a:gsLst>
                <a:lin ang="0" scaled="1"/>
                <a:tileRect/>
              </a:gra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1447800" y="3989474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7652" y="35825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~0.3 pc</a:t>
            </a:r>
            <a:endParaRPr lang="en-US" sz="20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0100" y="3263087"/>
            <a:ext cx="2412722" cy="3512066"/>
            <a:chOff x="800100" y="3263087"/>
            <a:chExt cx="2412722" cy="3512066"/>
          </a:xfrm>
        </p:grpSpPr>
        <p:sp>
          <p:nvSpPr>
            <p:cNvPr id="6" name="TextBox 5"/>
            <p:cNvSpPr txBox="1"/>
            <p:nvPr/>
          </p:nvSpPr>
          <p:spPr>
            <a:xfrm>
              <a:off x="800100" y="5851823"/>
              <a:ext cx="2412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Sub-mm CSO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10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5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0.3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98600" y="5371287"/>
              <a:ext cx="393700" cy="4932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98600" y="3263087"/>
              <a:ext cx="304800" cy="25887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ill Sans MT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1756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100 pc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0.1 pc :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Ambient </a:t>
            </a:r>
            <a:r>
              <a:rPr lang="en-US" sz="2200" b="1" dirty="0">
                <a:latin typeface="Gill Sans MT"/>
              </a:rPr>
              <a:t>𝜽</a:t>
            </a:r>
            <a:r>
              <a:rPr lang="en-US" sz="2200" b="1" baseline="-25000" dirty="0">
                <a:latin typeface="Gill Sans MT"/>
              </a:rPr>
              <a:t>B-</a:t>
            </a:r>
            <a:r>
              <a:rPr lang="en-US" sz="2200" b="1" baseline="-25000" dirty="0" smtClean="0">
                <a:latin typeface="Gill Sans MT"/>
              </a:rPr>
              <a:t>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ill Sans MT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515468" y="4605130"/>
            <a:ext cx="346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latin typeface="Gill Sans MT"/>
              </a:rPr>
              <a:t>Core 𝜽</a:t>
            </a:r>
            <a:r>
              <a:rPr lang="en-US" sz="2800" b="1" baseline="-25000" dirty="0" smtClean="0">
                <a:latin typeface="Gill Sans MT"/>
              </a:rPr>
              <a:t>B</a:t>
            </a:r>
            <a:r>
              <a:rPr lang="en-US" sz="2800" b="1" baseline="-25000" dirty="0">
                <a:latin typeface="Gill Sans MT"/>
              </a:rPr>
              <a:t>-</a:t>
            </a:r>
            <a:r>
              <a:rPr lang="en-US" sz="2800" b="1" baseline="-25000" dirty="0" smtClean="0">
                <a:latin typeface="Gill Sans MT"/>
              </a:rPr>
              <a:t>field</a:t>
            </a:r>
            <a:r>
              <a:rPr lang="en-US" sz="2800" b="1" dirty="0" smtClean="0">
                <a:latin typeface="Gill Sans MT"/>
              </a:rPr>
              <a:t> (</a:t>
            </a:r>
            <a:r>
              <a:rPr lang="en-US" sz="2800" b="1" dirty="0" err="1" smtClean="0">
                <a:latin typeface="Gill Sans MT"/>
              </a:rPr>
              <a:t>deg</a:t>
            </a:r>
            <a:r>
              <a:rPr lang="en-US" sz="2800" b="1" dirty="0" smtClean="0">
                <a:latin typeface="Gill Sans MT"/>
              </a:rPr>
              <a:t>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62597" y="697528"/>
            <a:ext cx="3865566" cy="6130754"/>
            <a:chOff x="219597" y="455081"/>
            <a:chExt cx="3865566" cy="613075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58768" y="4647383"/>
              <a:ext cx="476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597" y="6124170"/>
              <a:ext cx="74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-90º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6050" y="3198083"/>
              <a:ext cx="646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185942" y="687885"/>
            <a:ext cx="47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8108" y="694678"/>
            <a:ext cx="815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180º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0838" y="709493"/>
            <a:ext cx="64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8799" y="628723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2013b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marL="274320" lvl="1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597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83" y="6100456"/>
            <a:ext cx="25843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algn="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756" y="6301615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t="9132" r="9496" b="9730"/>
          <a:stretch/>
        </p:blipFill>
        <p:spPr>
          <a:xfrm>
            <a:off x="1346969" y="983540"/>
            <a:ext cx="6725991" cy="5393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816524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9259930">
            <a:off x="4063985" y="37165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(consistent fields?)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24839" y="141776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897274">
            <a:off x="3523911" y="2047686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4161999" y="3799742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8543456">
            <a:off x="3960700" y="2565453"/>
            <a:ext cx="596948" cy="1548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3277" y="2907830"/>
            <a:ext cx="801723" cy="270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 t="8275" r="8540" b="9574"/>
          <a:stretch/>
        </p:blipFill>
        <p:spPr>
          <a:xfrm>
            <a:off x="1466126" y="951790"/>
            <a:ext cx="6902506" cy="5531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405613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4384" y="435114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63148" y="1106773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512"/>
            <a:ext cx="8229600" cy="990600"/>
          </a:xfrm>
        </p:spPr>
        <p:txBody>
          <a:bodyPr/>
          <a:lstStyle/>
          <a:p>
            <a:r>
              <a:rPr lang="en-US" dirty="0" smtClean="0"/>
              <a:t>Polarization “hole” effect</a:t>
            </a:r>
            <a:endParaRPr lang="en-US" dirty="0"/>
          </a:p>
        </p:txBody>
      </p:sp>
      <p:pic>
        <p:nvPicPr>
          <p:cNvPr id="4" name="Picture 3" descr="L1157_pc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7495" r="11105" b="9699"/>
          <a:stretch/>
        </p:blipFill>
        <p:spPr>
          <a:xfrm>
            <a:off x="1778001" y="1088678"/>
            <a:ext cx="5651500" cy="5594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288675"/>
            <a:ext cx="2152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761" y="6235325"/>
            <a:ext cx="657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4729" y="1158433"/>
            <a:ext cx="7843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10%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6511754" y="3631826"/>
            <a:ext cx="2514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Polarization 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8141" y="3994727"/>
            <a:ext cx="4289133" cy="3007143"/>
            <a:chOff x="98141" y="3994727"/>
            <a:chExt cx="4289133" cy="3007143"/>
          </a:xfrm>
        </p:grpSpPr>
        <p:sp>
          <p:nvSpPr>
            <p:cNvPr id="10" name="TextBox 9"/>
            <p:cNvSpPr txBox="1"/>
            <p:nvPr/>
          </p:nvSpPr>
          <p:spPr>
            <a:xfrm>
              <a:off x="98141" y="4860923"/>
              <a:ext cx="1720272" cy="214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LOW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39456" y="3994727"/>
              <a:ext cx="2747818" cy="1125232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635" y="2486294"/>
            <a:ext cx="4421909" cy="553998"/>
            <a:chOff x="63506" y="4860923"/>
            <a:chExt cx="4421909" cy="553998"/>
          </a:xfrm>
        </p:grpSpPr>
        <p:sp>
          <p:nvSpPr>
            <p:cNvPr id="25" name="TextBox 24"/>
            <p:cNvSpPr txBox="1"/>
            <p:nvPr/>
          </p:nvSpPr>
          <p:spPr>
            <a:xfrm>
              <a:off x="63506" y="4860923"/>
              <a:ext cx="1720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HIGH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639456" y="5119959"/>
              <a:ext cx="2845959" cy="210306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111104" y="6254978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0299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Back to outflows!</a:t>
            </a:r>
            <a:endParaRPr lang="en-US" sz="3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(HI-POL)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3824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  <a:latin typeface="Gill Sans MT"/>
              </a:rPr>
              <a:t>⟂ </a:t>
            </a:r>
            <a:r>
              <a:rPr lang="en-US" sz="2800" b="1" dirty="0">
                <a:solidFill>
                  <a:srgbClr val="292934"/>
                </a:solidFill>
                <a:latin typeface="Gill Sans MT"/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1" y="965570"/>
            <a:ext cx="3188311" cy="318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3699" y="125138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4910623" y="2319212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5441301" y="229983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17" y="3214022"/>
            <a:ext cx="3580480" cy="3580480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16200000">
            <a:off x="6096180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6626858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1793121" y="3866189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352227" y="479648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8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Left-Right Arrow 23"/>
          <p:cNvSpPr/>
          <p:nvPr/>
        </p:nvSpPr>
        <p:spPr>
          <a:xfrm rot="19303030">
            <a:off x="3103163" y="477908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5" name="Left-Right Arrow 24"/>
          <p:cNvSpPr/>
          <p:nvPr/>
        </p:nvSpPr>
        <p:spPr>
          <a:xfrm rot="3448048">
            <a:off x="3596216" y="4804375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1205" y="619970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019" y="9748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HI-POL:</a:t>
            </a:r>
            <a:r>
              <a:rPr lang="en-US" dirty="0" smtClean="0">
                <a:latin typeface="Gill Sans MT"/>
              </a:rPr>
              <a:t> B-fields random </a:t>
            </a:r>
            <a:r>
              <a:rPr lang="en-US" dirty="0" err="1" smtClean="0">
                <a:latin typeface="Gill Sans MT"/>
              </a:rPr>
              <a:t>w.r.t</a:t>
            </a:r>
            <a:r>
              <a:rPr lang="en-US" dirty="0" smtClean="0">
                <a:latin typeface="Gill Sans MT"/>
              </a:rPr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6589" y="2288740"/>
            <a:ext cx="9154160" cy="2864262"/>
            <a:chOff x="-6589" y="2288740"/>
            <a:chExt cx="9154160" cy="286426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228874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0" y="248178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0" y="266949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0" y="286253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-1087" y="304541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-1087" y="323845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-6589" y="344128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-6589" y="363432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571" y="3822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571" y="4015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484" y="4197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484" y="4391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0" y="4584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0" y="4777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-1087" y="4959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-1087" y="5153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Dust grain alignment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1137920" y="5234282"/>
            <a:ext cx="508000" cy="603338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40114" y="5857940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0069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</a:rPr>
              <a:t>This could aid in disk formation</a:t>
            </a:r>
            <a:endParaRPr lang="en-US" b="1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6" name="Picture 5" descr="Li+2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/>
          <a:stretch/>
        </p:blipFill>
        <p:spPr>
          <a:xfrm>
            <a:off x="183444" y="1820335"/>
            <a:ext cx="8789068" cy="396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464" y="5785556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Z.-Y. Li+2011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48515" y="3536704"/>
            <a:ext cx="5298356" cy="2838739"/>
            <a:chOff x="1748515" y="3734258"/>
            <a:chExt cx="5298356" cy="2838739"/>
          </a:xfrm>
        </p:grpSpPr>
        <p:sp>
          <p:nvSpPr>
            <p:cNvPr id="11" name="Right Arrow 10"/>
            <p:cNvSpPr/>
            <p:nvPr/>
          </p:nvSpPr>
          <p:spPr>
            <a:xfrm rot="18343924">
              <a:off x="4854114" y="4831157"/>
              <a:ext cx="2573865" cy="38006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4305335">
              <a:off x="683100" y="4814058"/>
              <a:ext cx="2481918" cy="35108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0851" y="6018999"/>
              <a:ext cx="52860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Gill Sans MT"/>
                </a:rPr>
                <a:t>Not rotationally supported!</a:t>
              </a:r>
              <a:endParaRPr lang="en-US" sz="3000" b="1" dirty="0"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1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4" name="Picture 3" descr="alig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" y="1420384"/>
            <a:ext cx="3061707" cy="3908778"/>
          </a:xfrm>
          <a:prstGeom prst="rect">
            <a:avLst/>
          </a:prstGeom>
        </p:spPr>
      </p:pic>
      <p:pic>
        <p:nvPicPr>
          <p:cNvPr id="5" name="Picture 4" descr="misalign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2458"/>
          <a:stretch/>
        </p:blipFill>
        <p:spPr>
          <a:xfrm>
            <a:off x="5266899" y="1636891"/>
            <a:ext cx="3058653" cy="379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9645" y="4932827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Joos+2012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621735"/>
            <a:ext cx="358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MORE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6667" y="5611923"/>
            <a:ext cx="414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6600"/>
                </a:solidFill>
                <a:latin typeface="Gill Sans MT"/>
              </a:rPr>
              <a:t>MIS</a:t>
            </a:r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LESS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2911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23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6266462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stronger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weaker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Are </a:t>
            </a:r>
            <a:r>
              <a:rPr lang="en-US" sz="2200" dirty="0">
                <a:solidFill>
                  <a:srgbClr val="292934"/>
                </a:solidFill>
              </a:rPr>
              <a:t>the twisted </a:t>
            </a:r>
            <a:r>
              <a:rPr lang="en-US" sz="2200" dirty="0" smtClean="0">
                <a:solidFill>
                  <a:srgbClr val="292934"/>
                </a:solidFill>
              </a:rPr>
              <a:t>B-fields </a:t>
            </a:r>
            <a:r>
              <a:rPr lang="en-US" sz="2200" dirty="0">
                <a:solidFill>
                  <a:srgbClr val="292934"/>
                </a:solidFill>
              </a:rPr>
              <a:t>we see at 1000 AU consistent with </a:t>
            </a:r>
            <a:r>
              <a:rPr lang="en-US" sz="2200" dirty="0" smtClean="0">
                <a:solidFill>
                  <a:srgbClr val="292934"/>
                </a:solidFill>
              </a:rPr>
              <a:t>B-fields at disk </a:t>
            </a:r>
            <a:r>
              <a:rPr lang="en-US" sz="22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4" name="Donut 3"/>
          <p:cNvSpPr/>
          <p:nvPr/>
        </p:nvSpPr>
        <p:spPr>
          <a:xfrm rot="19650910">
            <a:off x="7221889" y="2451736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Moon 8"/>
          <p:cNvSpPr/>
          <p:nvPr/>
        </p:nvSpPr>
        <p:spPr>
          <a:xfrm>
            <a:off x="8524240" y="159004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8209280" y="159004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oon 10"/>
          <p:cNvSpPr/>
          <p:nvPr/>
        </p:nvSpPr>
        <p:spPr>
          <a:xfrm>
            <a:off x="7965438" y="1590040"/>
            <a:ext cx="132082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 rot="10800000">
            <a:off x="6522720" y="162052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oon 13"/>
          <p:cNvSpPr/>
          <p:nvPr/>
        </p:nvSpPr>
        <p:spPr>
          <a:xfrm rot="10800000">
            <a:off x="7081520" y="162052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 rot="10800000">
            <a:off x="7498079" y="1620520"/>
            <a:ext cx="116837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 rot="19650910">
            <a:off x="7221891" y="5123817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absorption)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9211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8195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836292" y="3261360"/>
            <a:ext cx="640080" cy="64282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15766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1410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07308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52952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564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2208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8356591" y="4141316"/>
            <a:ext cx="535943" cy="86360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68913" y="5179506"/>
            <a:ext cx="3492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BACKGROUND STAR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(</a:t>
            </a:r>
            <a:r>
              <a:rPr lang="en-US" sz="2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unpolarized</a:t>
            </a:r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16" name="Picture 15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9" y="599441"/>
            <a:ext cx="9141190" cy="6547070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</a:t>
            </a:r>
            <a:r>
              <a:rPr lang="en-US" sz="3400" b="1" dirty="0" smtClean="0"/>
              <a:t>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r>
              <a:rPr lang="en-US" sz="3400" dirty="0" smtClean="0"/>
              <a:t>Thus, </a:t>
            </a:r>
            <a:r>
              <a:rPr lang="en-US" sz="3400" dirty="0" err="1" smtClean="0"/>
              <a:t>circumstellar</a:t>
            </a:r>
            <a:r>
              <a:rPr lang="en-US" sz="3400" dirty="0" smtClean="0"/>
              <a:t> disks are misaligned with fields in the cores from which they formed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32" y="295656"/>
            <a:ext cx="8229600" cy="990600"/>
          </a:xfrm>
        </p:spPr>
        <p:txBody>
          <a:bodyPr/>
          <a:lstStyle/>
          <a:p>
            <a:r>
              <a:rPr lang="en-US" dirty="0" smtClean="0"/>
              <a:t>Summary (1/4)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4498" y="1370537"/>
            <a:ext cx="5268619" cy="4606466"/>
            <a:chOff x="1487618" y="1370537"/>
            <a:chExt cx="5268619" cy="46064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7" t="7948" r="8534" b="9626"/>
            <a:stretch/>
          </p:blipFill>
          <p:spPr>
            <a:xfrm>
              <a:off x="1902283" y="1935472"/>
              <a:ext cx="4670777" cy="37576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600171" y="3458326"/>
              <a:ext cx="46064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0860" y="5270774"/>
              <a:ext cx="423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outflow</a:t>
              </a:r>
              <a:r>
                <a:rPr lang="en-US" b="1" dirty="0" smtClean="0">
                  <a:latin typeface="Gill Sans MT"/>
                </a:rPr>
                <a:t> </a:t>
              </a:r>
              <a:r>
                <a:rPr lang="en-US" b="1" dirty="0">
                  <a:latin typeface="Gill Sans MT"/>
                </a:rPr>
                <a:t>– </a:t>
              </a:r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B-field</a:t>
              </a:r>
              <a:r>
                <a:rPr lang="en-US" b="1" dirty="0" smtClean="0">
                  <a:latin typeface="Gill Sans MT"/>
                </a:rPr>
                <a:t> (</a:t>
              </a:r>
              <a:r>
                <a:rPr lang="en-US" b="1" dirty="0" err="1" smtClean="0">
                  <a:latin typeface="Gill Sans MT"/>
                </a:rPr>
                <a:t>deg</a:t>
              </a:r>
              <a:r>
                <a:rPr lang="en-US" b="1" dirty="0" smtClean="0">
                  <a:latin typeface="Gill Sans MT"/>
                </a:rPr>
                <a:t>)</a:t>
              </a:r>
              <a:endParaRPr lang="en-US" b="1" dirty="0">
                <a:latin typeface="Gill Sans M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36323" y="5588457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13266" y="5596533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 rot="19270186">
            <a:off x="3898498" y="386691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792949">
            <a:off x="4203298" y="4358518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Oval 18"/>
          <p:cNvSpPr/>
          <p:nvPr/>
        </p:nvSpPr>
        <p:spPr>
          <a:xfrm rot="18608525">
            <a:off x="3553057" y="309475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0" name="Oval 19"/>
          <p:cNvSpPr/>
          <p:nvPr/>
        </p:nvSpPr>
        <p:spPr>
          <a:xfrm rot="19270186">
            <a:off x="2797085" y="241403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dirty="0" smtClean="0"/>
              <a:t>Consistent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randomly aligned</a:t>
            </a:r>
          </a:p>
          <a:p>
            <a:pPr lvl="1"/>
            <a:r>
              <a:rPr lang="en-US" sz="3000" dirty="0" smtClean="0"/>
              <a:t>Global field doesn’t affect final angular momentum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8445" y="130443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-Right Arrow 5"/>
          <p:cNvSpPr/>
          <p:nvPr/>
        </p:nvSpPr>
        <p:spPr>
          <a:xfrm rot="1603039">
            <a:off x="2179047" y="308384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4926832" y="1271207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4949224">
            <a:off x="5657072" y="2920745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9" name="Left-Right Arrow 8"/>
          <p:cNvSpPr/>
          <p:nvPr/>
        </p:nvSpPr>
        <p:spPr>
          <a:xfrm rot="1603039">
            <a:off x="6187750" y="290136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(2/4)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3995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HI-POL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b="1" dirty="0" err="1" smtClean="0"/>
              <a:t>IN</a:t>
            </a:r>
            <a:r>
              <a:rPr lang="en-US" sz="3000" dirty="0" err="1" smtClean="0"/>
              <a:t>consistent</a:t>
            </a:r>
            <a:r>
              <a:rPr lang="en-US" sz="3000" dirty="0" smtClean="0"/>
              <a:t>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perpendicular</a:t>
            </a:r>
          </a:p>
          <a:p>
            <a:pPr lvl="1"/>
            <a:r>
              <a:rPr lang="en-US" sz="3000" dirty="0" smtClean="0"/>
              <a:t>Fields may be wrapped up by envelope rotation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(3/4)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4161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LO-POL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91266" y="1286256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Left-Right Arrow 12"/>
          <p:cNvSpPr/>
          <p:nvPr/>
        </p:nvSpPr>
        <p:spPr>
          <a:xfrm rot="5400000">
            <a:off x="1955691" y="3113075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020130" y="1286255"/>
            <a:ext cx="3538902" cy="3635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Left-Right Arrow 14"/>
          <p:cNvSpPr/>
          <p:nvPr/>
        </p:nvSpPr>
        <p:spPr>
          <a:xfrm rot="10800000">
            <a:off x="5618289" y="2868919"/>
            <a:ext cx="2649017" cy="33024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5400000">
            <a:off x="6120384" y="2937925"/>
            <a:ext cx="1363309" cy="335818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0590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692729"/>
            <a:ext cx="9141190" cy="625058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</a:p>
          <a:p>
            <a:pPr lvl="1"/>
            <a:endParaRPr lang="en-US" sz="3000" b="1" dirty="0" smtClean="0"/>
          </a:p>
          <a:p>
            <a:r>
              <a:rPr lang="en-US" sz="3000" b="1" dirty="0"/>
              <a:t>TADPOL data release: </a:t>
            </a:r>
            <a:r>
              <a:rPr lang="en-US" sz="3000" dirty="0">
                <a:hlinkClick r:id="rId3"/>
              </a:rPr>
              <a:t>arXiv:</a:t>
            </a:r>
            <a:r>
              <a:rPr lang="en-US" sz="3000" dirty="0" smtClean="0">
                <a:hlinkClick r:id="rId3"/>
              </a:rPr>
              <a:t>1310.6653</a:t>
            </a:r>
            <a:endParaRPr lang="en-US" sz="3000" dirty="0"/>
          </a:p>
          <a:p>
            <a:r>
              <a:rPr lang="en-US" sz="3000" b="1" dirty="0" smtClean="0"/>
              <a:t>TADPOL outflows vs. B-fields: </a:t>
            </a:r>
            <a:r>
              <a:rPr lang="en-US" sz="3000" dirty="0">
                <a:hlinkClick r:id="rId4"/>
              </a:rPr>
              <a:t>ApJ, 768, </a:t>
            </a:r>
            <a:r>
              <a:rPr lang="en-US" sz="3000" dirty="0" smtClean="0">
                <a:hlinkClick r:id="rId4"/>
              </a:rPr>
              <a:t>159</a:t>
            </a:r>
            <a:endParaRPr lang="en-US" sz="3000" dirty="0" smtClean="0"/>
          </a:p>
          <a:p>
            <a:r>
              <a:rPr lang="en-US" sz="3000" b="1" dirty="0" smtClean="0"/>
              <a:t>TADPOL survey</a:t>
            </a:r>
            <a:r>
              <a:rPr lang="en-US" sz="3000" dirty="0" smtClean="0"/>
              <a:t>: </a:t>
            </a:r>
            <a:r>
              <a:rPr lang="en-US" sz="3000" dirty="0">
                <a:hlinkClick r:id="rId5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(4/4)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6468154" y="4646590"/>
            <a:ext cx="1978132" cy="2032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6314391" y="1287760"/>
            <a:ext cx="2050615" cy="2045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420502" y="1662176"/>
            <a:ext cx="3134334" cy="25550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98426" y="851853"/>
            <a:ext cx="2105008" cy="2027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586667" y="4268023"/>
            <a:ext cx="2105008" cy="1933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Left-Right Arrow 27"/>
          <p:cNvSpPr/>
          <p:nvPr/>
        </p:nvSpPr>
        <p:spPr>
          <a:xfrm rot="10800000">
            <a:off x="6833915" y="5495225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Left-Right Arrow 28"/>
          <p:cNvSpPr/>
          <p:nvPr/>
        </p:nvSpPr>
        <p:spPr>
          <a:xfrm rot="5400000">
            <a:off x="7103448" y="5510862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Left-Right Arrow 29"/>
          <p:cNvSpPr/>
          <p:nvPr/>
        </p:nvSpPr>
        <p:spPr>
          <a:xfrm rot="4211377">
            <a:off x="6725867" y="2098957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2088562">
            <a:off x="7049951" y="2168261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2088562">
            <a:off x="5553017" y="184387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 rot="5400000">
            <a:off x="5288857" y="525091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586" y="4498367"/>
            <a:ext cx="3480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ill Sans MT"/>
                <a:cs typeface="Gill Sans MT"/>
              </a:rPr>
              <a:t>TADPOL data </a:t>
            </a:r>
            <a:r>
              <a:rPr lang="en-US" b="1" dirty="0" smtClean="0">
                <a:latin typeface="Gill Sans MT"/>
                <a:cs typeface="Gill Sans MT"/>
              </a:rPr>
              <a:t>release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8"/>
              </a:rPr>
              <a:t>arXiv</a:t>
            </a:r>
            <a:r>
              <a:rPr lang="en-US" dirty="0">
                <a:latin typeface="Gill Sans MT"/>
                <a:cs typeface="Gill Sans MT"/>
                <a:hlinkClick r:id="rId8"/>
              </a:rPr>
              <a:t>:</a:t>
            </a:r>
            <a:r>
              <a:rPr lang="en-US" dirty="0" smtClean="0">
                <a:latin typeface="Gill Sans MT"/>
                <a:cs typeface="Gill Sans MT"/>
                <a:hlinkClick r:id="rId8"/>
              </a:rPr>
              <a:t>1310.6653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</a:t>
            </a:r>
            <a:r>
              <a:rPr lang="en-US" b="1" dirty="0">
                <a:latin typeface="Gill Sans MT"/>
                <a:cs typeface="Gill Sans MT"/>
              </a:rPr>
              <a:t>outflows vs. B-</a:t>
            </a:r>
            <a:r>
              <a:rPr lang="en-US" b="1" dirty="0" smtClean="0">
                <a:latin typeface="Gill Sans MT"/>
                <a:cs typeface="Gill Sans MT"/>
              </a:rPr>
              <a:t>fields 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9"/>
              </a:rPr>
              <a:t>ApJ</a:t>
            </a:r>
            <a:r>
              <a:rPr lang="en-US" dirty="0">
                <a:latin typeface="Gill Sans MT"/>
                <a:cs typeface="Gill Sans MT"/>
                <a:hlinkClick r:id="rId9"/>
              </a:rPr>
              <a:t>, 768, 159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dirty="0">
              <a:latin typeface="Gill Sans MT"/>
              <a:cs typeface="Gill Sans MT"/>
            </a:endParaRP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10" action="ppaction://hlinkfile"/>
              </a:rPr>
              <a:t>tadpol.astro.illinois.edu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66872" y="1107933"/>
            <a:ext cx="359232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(1) Random outflows vs. B-fields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413752" y="306309"/>
            <a:ext cx="473024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(2) HI-POL: consistent B-fields, random outflows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416356" y="3713780"/>
            <a:ext cx="4347436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(3) LO-POL: B-fields wrapped by rotation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2265195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1810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</a:rPr>
              <a:t>Incidental?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40628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13408</TotalTime>
  <Words>4638</Words>
  <Application>Microsoft Macintosh PowerPoint</Application>
  <PresentationFormat>On-screen Show (4:3)</PresentationFormat>
  <Paragraphs>888</Paragraphs>
  <Slides>75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 view of magnetized star formation</vt:lpstr>
      <vt:lpstr>Outline</vt:lpstr>
      <vt:lpstr>Scales of star formation</vt:lpstr>
      <vt:lpstr>Outline</vt:lpstr>
      <vt:lpstr>PowerPoint Presentation</vt:lpstr>
      <vt:lpstr>Dust grain alignment</vt:lpstr>
      <vt:lpstr>Polarization (dust absorption)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Polarization (dust absorption)</vt:lpstr>
      <vt:lpstr>Polarization (dust EMISSION)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100 pc  0.1 pc Consistent B-field in clouds &amp; cores</vt:lpstr>
      <vt:lpstr>100 pc  0.1 pc 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Polarization “hole” effect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Magnetic braking catastrophe</vt:lpstr>
      <vt:lpstr>Magnetic braking catastrophe</vt:lpstr>
      <vt:lpstr>PowerPoint Presentation</vt:lpstr>
      <vt:lpstr>HI-POL vs. LO-POL: open questions</vt:lpstr>
      <vt:lpstr>FUTURE multi-scale comparison: B-fields</vt:lpstr>
      <vt:lpstr>Summary (1/4)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474</cp:revision>
  <dcterms:created xsi:type="dcterms:W3CDTF">2010-11-26T18:30:23Z</dcterms:created>
  <dcterms:modified xsi:type="dcterms:W3CDTF">2013-11-12T16:52:32Z</dcterms:modified>
</cp:coreProperties>
</file>